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19"/>
  </p:notesMasterIdLst>
  <p:handoutMasterIdLst>
    <p:handoutMasterId r:id="rId20"/>
  </p:handoutMasterIdLst>
  <p:sldIdLst>
    <p:sldId id="656" r:id="rId5"/>
    <p:sldId id="550" r:id="rId6"/>
    <p:sldId id="659" r:id="rId7"/>
    <p:sldId id="658" r:id="rId8"/>
    <p:sldId id="657" r:id="rId9"/>
    <p:sldId id="669" r:id="rId10"/>
    <p:sldId id="660" r:id="rId11"/>
    <p:sldId id="674" r:id="rId12"/>
    <p:sldId id="661" r:id="rId13"/>
    <p:sldId id="673" r:id="rId14"/>
    <p:sldId id="662" r:id="rId15"/>
    <p:sldId id="663" r:id="rId16"/>
    <p:sldId id="675" r:id="rId17"/>
    <p:sldId id="590" r:id="rId18"/>
  </p:sldIdLst>
  <p:sldSz cx="9144000" cy="6858000" type="screen4x3"/>
  <p:notesSz cx="6858000" cy="9236075"/>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0000"/>
    <a:srgbClr val="CC0000"/>
    <a:srgbClr val="C00000"/>
    <a:srgbClr val="CCCCFF"/>
    <a:srgbClr val="FFCC99"/>
    <a:srgbClr val="FFFF99"/>
    <a:srgbClr val="FFFFCC"/>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10" autoAdjust="0"/>
    <p:restoredTop sz="72970" autoAdjust="0"/>
  </p:normalViewPr>
  <p:slideViewPr>
    <p:cSldViewPr snapToGrid="0">
      <p:cViewPr varScale="1">
        <p:scale>
          <a:sx n="82" d="100"/>
          <a:sy n="82" d="100"/>
        </p:scale>
        <p:origin x="2052" y="66"/>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910"/>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vera SgtMaj Christophe L" userId="ad889706-6691-4b61-ad4b-e40de9e17183" providerId="ADAL" clId="{13316C80-A6EB-4B55-9371-68C794808332}"/>
    <pc:docChg chg="modSld">
      <pc:chgData name="Rivera SgtMaj Christophe L" userId="ad889706-6691-4b61-ad4b-e40de9e17183" providerId="ADAL" clId="{13316C80-A6EB-4B55-9371-68C794808332}" dt="2024-04-21T22:58:19.996" v="42" actId="20577"/>
      <pc:docMkLst>
        <pc:docMk/>
      </pc:docMkLst>
      <pc:sldChg chg="modSp mod">
        <pc:chgData name="Rivera SgtMaj Christophe L" userId="ad889706-6691-4b61-ad4b-e40de9e17183" providerId="ADAL" clId="{13316C80-A6EB-4B55-9371-68C794808332}" dt="2024-04-21T22:58:19.996" v="42" actId="20577"/>
        <pc:sldMkLst>
          <pc:docMk/>
          <pc:sldMk cId="3727717771" sldId="656"/>
        </pc:sldMkLst>
        <pc:spChg chg="mod">
          <ac:chgData name="Rivera SgtMaj Christophe L" userId="ad889706-6691-4b61-ad4b-e40de9e17183" providerId="ADAL" clId="{13316C80-A6EB-4B55-9371-68C794808332}" dt="2024-04-21T22:58:19.996" v="42" actId="20577"/>
          <ac:spMkLst>
            <pc:docMk/>
            <pc:sldMk cId="3727717771" sldId="656"/>
            <ac:spMk id="206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63064"/>
          </a:xfrm>
          <a:prstGeom prst="rect">
            <a:avLst/>
          </a:prstGeom>
          <a:noFill/>
          <a:ln w="9525">
            <a:noFill/>
            <a:miter lim="800000"/>
            <a:headEnd/>
            <a:tailEnd/>
          </a:ln>
        </p:spPr>
        <p:txBody>
          <a:bodyPr vert="horz" wrap="square" lIns="91087" tIns="45545" rIns="91087" bIns="45545" numCol="1" anchor="t"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773013"/>
            <a:ext cx="2971697"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defTabSz="91177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773013"/>
            <a:ext cx="2971696" cy="463064"/>
          </a:xfrm>
          <a:prstGeom prst="rect">
            <a:avLst/>
          </a:prstGeom>
          <a:noFill/>
          <a:ln w="9525">
            <a:noFill/>
            <a:miter lim="800000"/>
            <a:headEnd/>
            <a:tailEnd/>
          </a:ln>
        </p:spPr>
        <p:txBody>
          <a:bodyPr vert="horz" wrap="square" lIns="91087" tIns="45545" rIns="91087" bIns="45545" numCol="1" anchor="b" anchorCtr="0" compatLnSpc="1">
            <a:prstTxWarp prst="textNoShape">
              <a:avLst/>
            </a:prstTxWarp>
          </a:bodyPr>
          <a:lstStyle>
            <a:lvl1pPr algn="r" defTabSz="91177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3" y="1"/>
            <a:ext cx="2980998"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4" y="1"/>
            <a:ext cx="2980997" cy="453613"/>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lvl1pPr algn="r" defTabSz="896132">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63600" y="679450"/>
            <a:ext cx="5130800" cy="38496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6" y="4558668"/>
            <a:ext cx="5062892" cy="4162848"/>
          </a:xfrm>
          <a:prstGeom prst="rect">
            <a:avLst/>
          </a:prstGeom>
          <a:noFill/>
          <a:ln w="9525">
            <a:noFill/>
            <a:miter lim="800000"/>
            <a:headEnd/>
            <a:tailEnd/>
          </a:ln>
        </p:spPr>
        <p:txBody>
          <a:bodyPr vert="horz" wrap="square" lIns="89522" tIns="44762" rIns="89522" bIns="447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3" y="8779314"/>
            <a:ext cx="2980998" cy="453613"/>
          </a:xfrm>
          <a:prstGeom prst="rect">
            <a:avLst/>
          </a:prstGeom>
          <a:noFill/>
          <a:ln w="9525">
            <a:noFill/>
            <a:miter lim="800000"/>
            <a:headEnd/>
            <a:tailEnd/>
          </a:ln>
        </p:spPr>
        <p:txBody>
          <a:bodyPr vert="horz" wrap="square" lIns="89522" tIns="44762" rIns="89522" bIns="44762" numCol="1" anchor="b" anchorCtr="0" compatLnSpc="1">
            <a:prstTxWarp prst="textNoShape">
              <a:avLst/>
            </a:prstTxWarp>
          </a:bodyPr>
          <a:lstStyle>
            <a:lvl1pPr defTabSz="896132">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6" y="8772864"/>
            <a:ext cx="2972107" cy="461648"/>
          </a:xfrm>
          <a:prstGeom prst="rect">
            <a:avLst/>
          </a:prstGeom>
        </p:spPr>
        <p:txBody>
          <a:bodyPr vert="horz" lIns="89465" tIns="44732" rIns="89465" bIns="44732"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161" eaLnBrk="0" hangingPunct="0">
              <a:defRPr sz="4200">
                <a:solidFill>
                  <a:srgbClr val="FF0000"/>
                </a:solidFill>
                <a:latin typeface="Arial" charset="0"/>
                <a:ea typeface="ＭＳ Ｐゴシック" pitchFamily="34" charset="-128"/>
              </a:defRPr>
            </a:lvl1pPr>
            <a:lvl2pPr marL="732026" indent="-281548" defTabSz="918161" eaLnBrk="0" hangingPunct="0">
              <a:defRPr sz="4200">
                <a:solidFill>
                  <a:srgbClr val="FF0000"/>
                </a:solidFill>
                <a:latin typeface="Arial" charset="0"/>
                <a:ea typeface="ＭＳ Ｐゴシック" pitchFamily="34" charset="-128"/>
              </a:defRPr>
            </a:lvl2pPr>
            <a:lvl3pPr marL="1126195" indent="-225239" defTabSz="918161" eaLnBrk="0" hangingPunct="0">
              <a:defRPr sz="4200">
                <a:solidFill>
                  <a:srgbClr val="FF0000"/>
                </a:solidFill>
                <a:latin typeface="Arial" charset="0"/>
                <a:ea typeface="ＭＳ Ｐゴシック" pitchFamily="34" charset="-128"/>
              </a:defRPr>
            </a:lvl3pPr>
            <a:lvl4pPr marL="1576673" indent="-225239" defTabSz="918161" eaLnBrk="0" hangingPunct="0">
              <a:defRPr sz="4200">
                <a:solidFill>
                  <a:srgbClr val="FF0000"/>
                </a:solidFill>
                <a:latin typeface="Arial" charset="0"/>
                <a:ea typeface="ＭＳ Ｐゴシック" pitchFamily="34" charset="-128"/>
              </a:defRPr>
            </a:lvl4pPr>
            <a:lvl5pPr marL="2027151" indent="-225239" defTabSz="918161" eaLnBrk="0" hangingPunct="0">
              <a:defRPr sz="4200">
                <a:solidFill>
                  <a:srgbClr val="FF0000"/>
                </a:solidFill>
                <a:latin typeface="Arial" charset="0"/>
                <a:ea typeface="ＭＳ Ｐゴシック" pitchFamily="34" charset="-128"/>
              </a:defRPr>
            </a:lvl5pPr>
            <a:lvl6pPr marL="2477629"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6pPr>
            <a:lvl7pPr marL="2928106"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7pPr>
            <a:lvl8pPr marL="3378584"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8pPr>
            <a:lvl9pPr marL="3829062" indent="-225239" defTabSz="918161" eaLnBrk="0" fontAlgn="base" hangingPunct="0">
              <a:spcBef>
                <a:spcPct val="0"/>
              </a:spcBef>
              <a:spcAft>
                <a:spcPct val="0"/>
              </a:spcAft>
              <a:defRPr sz="42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22363" y="693738"/>
            <a:ext cx="4614862" cy="346233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900" dirty="0">
                <a:ea typeface="ＭＳ Ｐゴシック" pitchFamily="34" charset="-128"/>
              </a:rPr>
              <a:t>USE THIS EXAMPLE TO CLARIFY THE UNIT SPECIFIC PROGRAM.  </a:t>
            </a: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A commander must use discretion in the timing of completing the NAVMC.</a:t>
            </a:r>
          </a:p>
          <a:p>
            <a:pPr eaLnBrk="1" hangingPunct="1">
              <a:spcBef>
                <a:spcPct val="0"/>
              </a:spcBef>
            </a:pPr>
            <a:endParaRPr lang="en-US" sz="1800" dirty="0"/>
          </a:p>
          <a:p>
            <a:pPr eaLnBrk="1" hangingPunct="1">
              <a:spcBef>
                <a:spcPct val="0"/>
              </a:spcBef>
            </a:pPr>
            <a:r>
              <a:rPr lang="en-US" sz="1800" dirty="0"/>
              <a:t>If the resolution is straight forward and easily documented, the commander can sign the form and use the follow up ensure actions are completed.</a:t>
            </a:r>
          </a:p>
          <a:p>
            <a:pPr eaLnBrk="1" hangingPunct="1">
              <a:spcBef>
                <a:spcPct val="0"/>
              </a:spcBef>
            </a:pPr>
            <a:endParaRPr lang="en-US" sz="1800" dirty="0"/>
          </a:p>
          <a:p>
            <a:pPr eaLnBrk="1" hangingPunct="1">
              <a:spcBef>
                <a:spcPct val="0"/>
              </a:spcBef>
            </a:pPr>
            <a:r>
              <a:rPr lang="en-US" sz="1800" dirty="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dirty="0"/>
          </a:p>
          <a:p>
            <a:pPr eaLnBrk="1" hangingPunct="1">
              <a:spcBef>
                <a:spcPct val="0"/>
              </a:spcBef>
            </a:pPr>
            <a:r>
              <a:rPr lang="en-US" sz="1800" dirty="0"/>
              <a:t>If actions such as a command investigation or legal proceedings are warranted, the commander does not need to wait for the results to inform the Marine of the intended actions.  The Marine is not guaranteed to be satisfied with the actions taken.</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a:latin typeface="Arial" panose="020B0604020202020204" pitchFamily="34" charset="0"/>
                <a:cs typeface="Arial" panose="020B0604020202020204" pitchFamily="34" charset="0"/>
              </a:rPr>
              <a:t>The first acknowledgement is used when the applicant accepts a commander not identified in block 5a, but the applicant accepts to resolve the grievance.  </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Any denied Masts are acknowledged with the third block and explained in block 10.</a:t>
            </a:r>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eaLnBrk="1" hangingPunct="1">
              <a:spcBef>
                <a:spcPct val="0"/>
              </a:spcBef>
            </a:pPr>
            <a:r>
              <a:rPr lang="en-US" sz="1600" dirty="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8" y="4558670"/>
            <a:ext cx="5062892" cy="4305696"/>
          </a:xfrm>
          <a:noFill/>
          <a:ln/>
        </p:spPr>
        <p:txBody>
          <a:bodyPr/>
          <a:lstStyle/>
          <a:p>
            <a:pPr eaLnBrk="1" hangingPunct="1">
              <a:spcBef>
                <a:spcPct val="0"/>
              </a:spcBef>
            </a:pPr>
            <a:r>
              <a:rPr lang="en-US" sz="1400" dirty="0">
                <a:latin typeface="Times New Roman" pitchFamily="18" charset="0"/>
                <a:cs typeface="Times New Roman" pitchFamily="18" charset="0"/>
              </a:rPr>
              <a:t>a</a:t>
            </a:r>
          </a:p>
        </p:txBody>
      </p:sp>
      <p:sp>
        <p:nvSpPr>
          <p:cNvPr id="4" name="Slide Number Placeholder 3"/>
          <p:cNvSpPr>
            <a:spLocks noGrp="1"/>
          </p:cNvSpPr>
          <p:nvPr>
            <p:ph type="sldNum" sz="quarter" idx="5"/>
          </p:nvPr>
        </p:nvSpPr>
        <p:spPr bwMode="auto">
          <a:xfrm>
            <a:off x="3836701" y="8750963"/>
            <a:ext cx="2980996"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The term Mast goes back to the time of the sail ship,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 should allow the chain of command an opportunity to address the complaint, but applicant is not required to disclose issue with anyone other than desired commander.</a:t>
            </a:r>
          </a:p>
          <a:p>
            <a:pPr eaLnBrk="1" hangingPunct="1">
              <a:spcBef>
                <a:spcPct val="0"/>
              </a:spcBef>
            </a:pPr>
            <a:endParaRPr lang="en-US" sz="2000" dirty="0"/>
          </a:p>
          <a:p>
            <a:pPr eaLnBrk="1" hangingPunct="1">
              <a:spcBef>
                <a:spcPct val="0"/>
              </a:spcBef>
            </a:pPr>
            <a:r>
              <a:rPr lang="en-US" sz="2000" dirty="0"/>
              <a:t>For this purpose the “chain of concern” is anyone in the chain of command that is not a commander.  If grievance is disclosed to the chain of concern expedite the request and assist commander as needed.</a:t>
            </a:r>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70493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4" y="8779314"/>
            <a:ext cx="2980997" cy="453613"/>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hasCustomPrompt="1"/>
          </p:nvPr>
        </p:nvSpPr>
        <p:spPr>
          <a:xfrm>
            <a:off x="2743200" y="2285999"/>
            <a:ext cx="5715000" cy="1151467"/>
          </a:xfrm>
        </p:spPr>
        <p:txBody>
          <a:bodyPr/>
          <a:lstStyle>
            <a:lvl1pPr>
              <a:defRPr i="0"/>
            </a:lvl1pPr>
          </a:lstStyle>
          <a:p>
            <a:r>
              <a:rPr lang="en-US" dirty="0"/>
              <a:t>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4/22/2024</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sp>
        <p:nvSpPr>
          <p:cNvPr id="12" name="Oval 11"/>
          <p:cNvSpPr/>
          <p:nvPr userDrawn="1"/>
        </p:nvSpPr>
        <p:spPr bwMode="auto">
          <a:xfrm>
            <a:off x="0" y="14859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18" name="Picture 17" descr="A picture containing text, doll&#10;&#10;Description automatically generated">
            <a:extLst>
              <a:ext uri="{FF2B5EF4-FFF2-40B4-BE49-F238E27FC236}">
                <a16:creationId xmlns:a16="http://schemas.microsoft.com/office/drawing/2014/main" id="{E8AF75DE-AA4C-A878-8F85-D0FB537CC3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982" y="1965077"/>
            <a:ext cx="1711036" cy="1784845"/>
          </a:xfrm>
          <a:prstGeom prst="rect">
            <a:avLst/>
          </a:prstGeom>
        </p:spPr>
      </p:pic>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sp>
        <p:nvSpPr>
          <p:cNvPr id="10" name="Oval 9"/>
          <p:cNvSpPr/>
          <p:nvPr userDrawn="1"/>
        </p:nvSpPr>
        <p:spPr bwMode="auto">
          <a:xfrm>
            <a:off x="-3175" y="0"/>
            <a:ext cx="1146174" cy="1219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pic>
        <p:nvPicPr>
          <p:cNvPr id="3" name="Picture 2" descr="A picture containing text, doll&#10;&#10;Description automatically generated">
            <a:extLst>
              <a:ext uri="{FF2B5EF4-FFF2-40B4-BE49-F238E27FC236}">
                <a16:creationId xmlns:a16="http://schemas.microsoft.com/office/drawing/2014/main" id="{7B7725C9-5F54-F2C7-00BE-E0763CFFEDE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8600" y="270305"/>
            <a:ext cx="677411" cy="706633"/>
          </a:xfrm>
          <a:prstGeom prst="rect">
            <a:avLst/>
          </a:prstGeom>
        </p:spPr>
      </p:pic>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3d Littoral Logistics Battalion</a:t>
            </a:r>
          </a:p>
          <a:p>
            <a:pPr algn="ctr"/>
            <a:r>
              <a:rPr lang="en-US" altLang="en-US" sz="3600" dirty="0">
                <a:solidFill>
                  <a:srgbClr val="000066"/>
                </a:solidFill>
                <a:effectLst>
                  <a:outerShdw blurRad="38100" dist="38100" dir="2700000" algn="tl">
                    <a:srgbClr val="000000">
                      <a:alpha val="43137"/>
                    </a:srgbClr>
                  </a:outerShdw>
                </a:effectLst>
                <a:latin typeface="+mj-lt"/>
                <a:cs typeface="Times New Roman" pitchFamily="18" charset="0"/>
              </a:rPr>
              <a:t>Request Mast</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SgtMaj Rivera, C.L.</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600" dirty="0">
                <a:solidFill>
                  <a:srgbClr val="000066"/>
                </a:solidFill>
                <a:effectLst>
                  <a:outerShdw blurRad="38100" dist="38100" dir="2700000" algn="tl">
                    <a:srgbClr val="000000">
                      <a:alpha val="43137"/>
                    </a:srgbClr>
                  </a:outerShdw>
                </a:effectLst>
                <a:latin typeface="+mn-lt"/>
                <a:ea typeface="ＭＳ Ｐゴシック" pitchFamily="34" charset="-128"/>
              </a:rPr>
              <a:t>4th Marine Regiment Updated April 2024</a:t>
            </a:r>
            <a:endParaRPr lang="en-US" sz="1600" b="0" dirty="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spTree>
    <p:extLst>
      <p:ext uri="{BB962C8B-B14F-4D97-AF65-F5344CB8AC3E}">
        <p14:creationId xmlns:p14="http://schemas.microsoft.com/office/powerpoint/2010/main" val="3727717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10</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a:t>- Commander should document any attempt to resolve grievance  or engagement with applicant as well as amplify answers to above questions.</a:t>
            </a:r>
          </a:p>
          <a:p>
            <a:r>
              <a:rPr lang="en-US" sz="1800" b="0" dirty="0"/>
              <a:t>- The date and time the commander and SNM met should be documented.</a:t>
            </a:r>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a:solidFill>
                <a:schemeClr val="tx1"/>
              </a:solidFill>
            </a:endParaRPr>
          </a:p>
          <a:p>
            <a:pPr marL="457200" indent="-457200">
              <a:buFont typeface="Arial" panose="020B0604020202020204" pitchFamily="34" charset="0"/>
              <a:buChar char="•"/>
            </a:pPr>
            <a:r>
              <a:rPr lang="en-US" sz="1800" b="0" dirty="0">
                <a:solidFill>
                  <a:schemeClr val="tx1"/>
                </a:solidFill>
              </a:rPr>
              <a:t>If Marine accepts a subordinate commander from the commander in block 5a, accepted commander can skip Part II and go to Part III</a:t>
            </a:r>
            <a:r>
              <a:rPr lang="en-US" sz="1800" dirty="0">
                <a:solidFill>
                  <a:schemeClr val="tx1"/>
                </a:solidFill>
              </a:rPr>
              <a:t>.</a:t>
            </a:r>
          </a:p>
        </p:txBody>
      </p:sp>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Final disposition; issue may not be resolved immediately</a:t>
            </a:r>
            <a:endParaRPr kumimoji="0" lang="en-US" sz="1800" b="0" i="0" u="none" strike="noStrike" cap="none" normalizeH="0" baseline="0" dirty="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Final Commander to engage with Applicant. Sign &amp; date, stops the clock</a:t>
            </a:r>
            <a:endParaRPr kumimoji="0" lang="en-US" sz="1800" b="0" i="0" u="none" strike="noStrike" cap="none" normalizeH="0" baseline="0" dirty="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a:solidFill>
                  <a:srgbClr val="000066"/>
                </a:solidFill>
              </a:rPr>
              <a:t>To uphold faith in the system, we get the Marine quickly before their Commander.</a:t>
            </a:r>
          </a:p>
          <a:p>
            <a:r>
              <a:rPr lang="en-US" sz="1600" b="0" dirty="0">
                <a:solidFill>
                  <a:srgbClr val="000066"/>
                </a:solidFill>
              </a:rPr>
              <a:t>Actually resolving the issue correctly may take time, and must be tracked.</a:t>
            </a:r>
          </a:p>
        </p:txBody>
      </p:sp>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a:solidFill>
                  <a:schemeClr val="tx1"/>
                </a:solidFill>
                <a:effectLst/>
              </a:rPr>
              <a:t>Applicant </a:t>
            </a:r>
            <a:r>
              <a:rPr lang="en-US" sz="1800" b="0" dirty="0">
                <a:solidFill>
                  <a:schemeClr val="tx1"/>
                </a:solidFill>
                <a:effectLst/>
              </a:rPr>
              <a:t>selects one acknowledgement.  </a:t>
            </a:r>
            <a:endParaRPr kumimoji="0" lang="en-US" sz="1800" b="0" i="0" u="none" strike="noStrike" cap="none" normalizeH="0" baseline="0" dirty="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Applicant and witness sign and date.</a:t>
            </a:r>
            <a:endParaRPr kumimoji="0" lang="en-US" sz="1800" b="0" i="0" u="none" strike="noStrike" cap="none" normalizeH="0" baseline="0" dirty="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solidFill>
                  <a:srgbClr val="000000"/>
                </a:solidFill>
              </a:rPr>
              <a:t>Slide </a:t>
            </a:r>
            <a:fld id="{FC17B0D6-DD8E-44FE-B3BC-9499845A4822}" type="slidenum">
              <a:rPr lang="en-US" smtClean="0">
                <a:solidFill>
                  <a:srgbClr val="000000"/>
                </a:solidFill>
              </a:rPr>
              <a:pPr>
                <a:defRPr/>
              </a:pPr>
              <a:t>13</a:t>
            </a:fld>
            <a:endParaRPr lang="en-US">
              <a:solidFill>
                <a:srgbClr val="000000"/>
              </a:solidFill>
            </a:endParaRPr>
          </a:p>
        </p:txBody>
      </p:sp>
      <p:sp>
        <p:nvSpPr>
          <p:cNvPr id="3"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Assistance</a:t>
            </a:r>
          </a:p>
        </p:txBody>
      </p:sp>
      <p:sp>
        <p:nvSpPr>
          <p:cNvPr id="4" name="TextBox 3"/>
          <p:cNvSpPr txBox="1"/>
          <p:nvPr/>
        </p:nvSpPr>
        <p:spPr>
          <a:xfrm>
            <a:off x="435819" y="2163462"/>
            <a:ext cx="8306522" cy="2554545"/>
          </a:xfrm>
          <a:prstGeom prst="rect">
            <a:avLst/>
          </a:prstGeom>
          <a:noFill/>
        </p:spPr>
        <p:txBody>
          <a:bodyPr wrap="square" rtlCol="0">
            <a:spAutoFit/>
          </a:bodyPr>
          <a:lstStyle/>
          <a:p>
            <a:r>
              <a:rPr lang="en-US" sz="2000" dirty="0">
                <a:solidFill>
                  <a:srgbClr val="000066"/>
                </a:solidFill>
              </a:rPr>
              <a:t>Marines, Sailors, or Officers needing assistance with completing the NAVMC 11296 can contact the chain of command or:</a:t>
            </a:r>
          </a:p>
          <a:p>
            <a:endParaRPr lang="en-US" sz="2000" dirty="0">
              <a:solidFill>
                <a:srgbClr val="000066"/>
              </a:solidFill>
            </a:endParaRPr>
          </a:p>
          <a:p>
            <a:pPr marL="800100" lvl="1" indent="-342900">
              <a:buFont typeface="Courier New" panose="02070309020205020404" pitchFamily="49" charset="0"/>
              <a:buChar char="o"/>
            </a:pPr>
            <a:r>
              <a:rPr lang="en-US" sz="2000" dirty="0">
                <a:solidFill>
                  <a:srgbClr val="000066"/>
                </a:solidFill>
              </a:rPr>
              <a:t>First Sergeant</a:t>
            </a:r>
          </a:p>
          <a:p>
            <a:pPr marL="800100" lvl="1" indent="-342900">
              <a:buFont typeface="Courier New" panose="02070309020205020404" pitchFamily="49" charset="0"/>
              <a:buChar char="o"/>
            </a:pPr>
            <a:r>
              <a:rPr lang="en-US" sz="2000" dirty="0">
                <a:solidFill>
                  <a:srgbClr val="000066"/>
                </a:solidFill>
              </a:rPr>
              <a:t>Sergeant Major</a:t>
            </a:r>
          </a:p>
          <a:p>
            <a:pPr marL="800100" lvl="1" indent="-342900">
              <a:buFont typeface="Courier New" panose="02070309020205020404" pitchFamily="49" charset="0"/>
              <a:buChar char="o"/>
            </a:pPr>
            <a:r>
              <a:rPr lang="en-US" sz="2000" dirty="0">
                <a:solidFill>
                  <a:srgbClr val="000066"/>
                </a:solidFill>
              </a:rPr>
              <a:t>Executive Officer</a:t>
            </a:r>
          </a:p>
          <a:p>
            <a:pPr marL="800100" lvl="1" indent="-342900">
              <a:buFont typeface="Courier New" panose="02070309020205020404" pitchFamily="49" charset="0"/>
              <a:buChar char="o"/>
            </a:pPr>
            <a:r>
              <a:rPr lang="en-US" sz="2000" dirty="0"/>
              <a:t>OTHER POCs </a:t>
            </a:r>
            <a:r>
              <a:rPr lang="en-US" sz="2000" dirty="0">
                <a:solidFill>
                  <a:srgbClr val="000066"/>
                </a:solidFill>
              </a:rPr>
              <a:t>(e.g. S-1 Chief, EOR, Platoon Sergeant)</a:t>
            </a:r>
          </a:p>
          <a:p>
            <a:pPr marL="800100" lvl="1" indent="-342900">
              <a:buFont typeface="Courier New" panose="02070309020205020404" pitchFamily="49" charset="0"/>
              <a:buChar char="o"/>
            </a:pPr>
            <a:r>
              <a:rPr lang="en-US" sz="2000" dirty="0"/>
              <a:t>MCS</a:t>
            </a:r>
            <a:r>
              <a:rPr lang="en-US" sz="2000" dirty="0">
                <a:solidFill>
                  <a:srgbClr val="000066"/>
                </a:solidFill>
              </a:rPr>
              <a:t> </a:t>
            </a:r>
            <a:r>
              <a:rPr lang="en-US" sz="2000">
                <a:solidFill>
                  <a:srgbClr val="000066"/>
                </a:solidFill>
              </a:rPr>
              <a:t>Inspector General</a:t>
            </a:r>
            <a:endParaRPr lang="en-US" sz="2000" dirty="0">
              <a:solidFill>
                <a:srgbClr val="000066"/>
              </a:solidFill>
            </a:endParaRPr>
          </a:p>
        </p:txBody>
      </p:sp>
    </p:spTree>
    <p:extLst>
      <p:ext uri="{BB962C8B-B14F-4D97-AF65-F5344CB8AC3E}">
        <p14:creationId xmlns:p14="http://schemas.microsoft.com/office/powerpoint/2010/main" val="217395968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a:solidFill>
                  <a:srgbClr val="000066"/>
                </a:solidFill>
                <a:effectLst>
                  <a:outerShdw blurRad="38100" dist="38100" dir="2700000" algn="tl">
                    <a:srgbClr val="000000">
                      <a:alpha val="43137"/>
                    </a:srgbClr>
                  </a:outerShdw>
                </a:effectLst>
                <a:latin typeface="+mn-lt"/>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Agenda</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a:solidFill>
                  <a:srgbClr val="000066"/>
                </a:solidFill>
              </a:rPr>
              <a:t>History &amp; purpose of Mast</a:t>
            </a:r>
          </a:p>
          <a:p>
            <a:pPr marL="457200" indent="-457200">
              <a:buFont typeface="Wingdings" panose="05000000000000000000" pitchFamily="2" charset="2"/>
              <a:buChar char="§"/>
            </a:pPr>
            <a:r>
              <a:rPr lang="en-US" dirty="0">
                <a:solidFill>
                  <a:srgbClr val="000066"/>
                </a:solidFill>
              </a:rPr>
              <a:t>Policy for Requesting Mast</a:t>
            </a:r>
          </a:p>
          <a:p>
            <a:pPr marL="457200" indent="-457200">
              <a:buFont typeface="Wingdings" panose="05000000000000000000" pitchFamily="2" charset="2"/>
              <a:buChar char="§"/>
            </a:pPr>
            <a:r>
              <a:rPr lang="en-US" dirty="0">
                <a:solidFill>
                  <a:srgbClr val="000066"/>
                </a:solidFill>
              </a:rPr>
              <a:t>Procedures for Requesting Mast</a:t>
            </a:r>
          </a:p>
          <a:p>
            <a:pPr marL="457200" indent="-457200">
              <a:buFont typeface="Wingdings" panose="05000000000000000000" pitchFamily="2" charset="2"/>
              <a:buChar char="§"/>
            </a:pPr>
            <a:r>
              <a:rPr lang="en-US" dirty="0">
                <a:solidFill>
                  <a:srgbClr val="000066"/>
                </a:solidFill>
              </a:rPr>
              <a:t>Assistance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History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a:solidFill>
                  <a:srgbClr val="000066"/>
                </a:solidFill>
              </a:rPr>
              <a:t>Naval tradition</a:t>
            </a:r>
          </a:p>
          <a:p>
            <a:pPr marL="341313" indent="-341313">
              <a:buFont typeface="Wingdings" panose="05000000000000000000" pitchFamily="2" charset="2"/>
              <a:buChar char="§"/>
            </a:pPr>
            <a:r>
              <a:rPr lang="en-US" sz="2400" dirty="0">
                <a:solidFill>
                  <a:srgbClr val="000066"/>
                </a:solidFill>
              </a:rPr>
              <a:t>Commander’s interaction with ship’s crew</a:t>
            </a:r>
          </a:p>
          <a:p>
            <a:pPr marL="341313" lvl="1" indent="-341313">
              <a:buFont typeface="Wingdings" panose="05000000000000000000" pitchFamily="2" charset="2"/>
              <a:buChar char="§"/>
            </a:pPr>
            <a:r>
              <a:rPr lang="en-US" sz="2400" dirty="0">
                <a:solidFill>
                  <a:srgbClr val="000066"/>
                </a:solidFill>
              </a:rPr>
              <a:t>Dispense punishment</a:t>
            </a:r>
          </a:p>
          <a:p>
            <a:pPr marL="341313" lvl="1" indent="-341313">
              <a:buFont typeface="Wingdings" panose="05000000000000000000" pitchFamily="2" charset="2"/>
              <a:buChar char="§"/>
            </a:pPr>
            <a:r>
              <a:rPr lang="en-US" sz="2400" dirty="0">
                <a:solidFill>
                  <a:srgbClr val="000066"/>
                </a:solidFill>
              </a:rPr>
              <a:t>Present awards</a:t>
            </a:r>
          </a:p>
          <a:p>
            <a:pPr marL="341313" lvl="1" indent="-341313">
              <a:buFont typeface="Wingdings" panose="05000000000000000000" pitchFamily="2" charset="2"/>
              <a:buChar char="§"/>
            </a:pPr>
            <a:r>
              <a:rPr lang="en-US" sz="2400" dirty="0">
                <a:solidFill>
                  <a:srgbClr val="000066"/>
                </a:solidFill>
              </a:rPr>
              <a:t>Accept grievances</a:t>
            </a:r>
          </a:p>
          <a:p>
            <a:pPr marL="341313" indent="-341313">
              <a:buFont typeface="Wingdings" panose="05000000000000000000" pitchFamily="2" charset="2"/>
              <a:buChar char="§"/>
            </a:pPr>
            <a:r>
              <a:rPr lang="en-US" sz="2400" dirty="0">
                <a:solidFill>
                  <a:srgbClr val="000066"/>
                </a:solidFill>
              </a:rPr>
              <a:t>Ship’s crew had guaranteed right to speak to their Commander</a:t>
            </a:r>
          </a:p>
          <a:p>
            <a:pPr marL="341313" indent="-341313">
              <a:buFont typeface="Wingdings" panose="05000000000000000000" pitchFamily="2" charset="2"/>
              <a:buChar char="§"/>
            </a:pPr>
            <a:r>
              <a:rPr lang="en-US" sz="2400" dirty="0">
                <a:solidFill>
                  <a:srgbClr val="000066"/>
                </a:solidFill>
              </a:rPr>
              <a:t>Solutions were not assured</a:t>
            </a:r>
            <a:endParaRPr lang="en-US" dirty="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Purpose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a:solidFill>
                  <a:srgbClr val="000066"/>
                </a:solidFill>
              </a:rPr>
              <a:t>Convey grievances directly to the Commander </a:t>
            </a:r>
          </a:p>
          <a:p>
            <a:pPr marL="341313" indent="-341313">
              <a:buFont typeface="Wingdings" panose="05000000000000000000" pitchFamily="2" charset="2"/>
              <a:buChar char="§"/>
            </a:pPr>
            <a:r>
              <a:rPr lang="en-US" sz="2400" dirty="0">
                <a:solidFill>
                  <a:srgbClr val="000066"/>
                </a:solidFill>
              </a:rPr>
              <a:t>Provides a personal  audience with Commander*</a:t>
            </a:r>
          </a:p>
          <a:p>
            <a:pPr marL="341313" indent="-341313">
              <a:buFont typeface="Wingdings" panose="05000000000000000000" pitchFamily="2" charset="2"/>
              <a:buChar char="§"/>
            </a:pPr>
            <a:r>
              <a:rPr lang="en-US" sz="2400" dirty="0">
                <a:solidFill>
                  <a:srgbClr val="000066"/>
                </a:solidFill>
              </a:rPr>
              <a:t>Expedite processing of urgent concerns</a:t>
            </a:r>
          </a:p>
          <a:p>
            <a:pPr marL="341313" indent="-341313">
              <a:buFont typeface="Wingdings" panose="05000000000000000000" pitchFamily="2" charset="2"/>
              <a:buChar char="§"/>
            </a:pPr>
            <a:r>
              <a:rPr lang="en-US" sz="2400" dirty="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a:solidFill>
                  <a:srgbClr val="000066"/>
                </a:solidFill>
              </a:rPr>
              <a:t>Should not dismiss the “Chain of Concern”</a:t>
            </a:r>
          </a:p>
          <a:p>
            <a:pPr marL="341313" indent="-341313">
              <a:buFont typeface="Wingdings" panose="05000000000000000000" pitchFamily="2" charset="2"/>
              <a:buChar char="§"/>
            </a:pPr>
            <a:r>
              <a:rPr lang="en-US" sz="2400" dirty="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Policy</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a:solidFill>
                  <a:srgbClr val="000066"/>
                </a:solidFill>
              </a:rPr>
              <a:t>MCO 1700.23G</a:t>
            </a:r>
          </a:p>
          <a:p>
            <a:pPr marL="341313" indent="-341313">
              <a:buFont typeface="Wingdings" panose="05000000000000000000" pitchFamily="2" charset="2"/>
              <a:buChar char="§"/>
            </a:pPr>
            <a:r>
              <a:rPr lang="en-US" sz="2000" dirty="0">
                <a:solidFill>
                  <a:srgbClr val="000066"/>
                </a:solidFill>
              </a:rPr>
              <a:t>NAVMC 11296 (form)</a:t>
            </a:r>
          </a:p>
          <a:p>
            <a:pPr marL="341313" indent="-341313">
              <a:buFont typeface="Wingdings" panose="05000000000000000000" pitchFamily="2" charset="2"/>
              <a:buChar char="§"/>
            </a:pPr>
            <a:r>
              <a:rPr lang="en-US" sz="2000" dirty="0">
                <a:solidFill>
                  <a:srgbClr val="000066"/>
                </a:solidFill>
              </a:rPr>
              <a:t>Are there better avenues of redress?</a:t>
            </a:r>
          </a:p>
          <a:p>
            <a:pPr marL="341313" indent="-341313">
              <a:buFont typeface="Wingdings" panose="05000000000000000000" pitchFamily="2" charset="2"/>
              <a:buChar char="§"/>
            </a:pPr>
            <a:r>
              <a:rPr lang="en-US" sz="2000" dirty="0">
                <a:solidFill>
                  <a:srgbClr val="000066"/>
                </a:solidFill>
              </a:rPr>
              <a:t>Not appropriate for Mast:</a:t>
            </a:r>
          </a:p>
          <a:p>
            <a:pPr marL="804863" lvl="1" indent="-347663">
              <a:buFont typeface="Courier New" panose="02070309020205020404" pitchFamily="49" charset="0"/>
              <a:buChar char="o"/>
            </a:pPr>
            <a:r>
              <a:rPr lang="en-US" sz="2000" dirty="0">
                <a:solidFill>
                  <a:srgbClr val="000066"/>
                </a:solidFill>
              </a:rPr>
              <a:t>Nuisance requests</a:t>
            </a:r>
          </a:p>
          <a:p>
            <a:pPr marL="804863" lvl="1" indent="-347663">
              <a:buFont typeface="Courier New" panose="02070309020205020404" pitchFamily="49" charset="0"/>
              <a:buChar char="o"/>
            </a:pPr>
            <a:r>
              <a:rPr lang="en-US" sz="2000" dirty="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Contemplated, pending, in progress, or final </a:t>
            </a:r>
          </a:p>
          <a:p>
            <a:pPr marL="804863" lvl="1" indent="-347663">
              <a:buFont typeface="Courier New" panose="02070309020205020404" pitchFamily="49" charset="0"/>
              <a:buChar char="o"/>
            </a:pPr>
            <a:r>
              <a:rPr lang="en-US" sz="2000" dirty="0">
                <a:solidFill>
                  <a:srgbClr val="000066"/>
                </a:solidFill>
              </a:rPr>
              <a:t>Administrative Actions</a:t>
            </a:r>
          </a:p>
          <a:p>
            <a:pPr marL="804863" lvl="1" indent="-347663">
              <a:buFont typeface="Courier New" panose="02070309020205020404" pitchFamily="49" charset="0"/>
              <a:buChar char="o"/>
            </a:pPr>
            <a:r>
              <a:rPr lang="en-US" sz="2000" dirty="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mj-lt"/>
                <a:cs typeface="Courier New" panose="02070309020205020404" pitchFamily="49" charset="0"/>
              </a:rPr>
              <a:t>According to </a:t>
            </a:r>
            <a:r>
              <a:rPr lang="en-US" sz="1600" dirty="0">
                <a:solidFill>
                  <a:schemeClr val="tx1"/>
                </a:solidFill>
                <a:latin typeface="+mj-lt"/>
                <a:cs typeface="Courier New" panose="02070309020205020404" pitchFamily="49" charset="0"/>
              </a:rPr>
              <a:t>Marine Corps Order 1700.23G</a:t>
            </a:r>
            <a:r>
              <a:rPr lang="en-US" sz="1600" b="0" dirty="0">
                <a:solidFill>
                  <a:schemeClr val="tx1"/>
                </a:solidFill>
                <a:latin typeface="+mj-lt"/>
                <a:cs typeface="Courier New" panose="02070309020205020404" pitchFamily="49" charset="0"/>
              </a:rPr>
              <a:t>, it is "</a:t>
            </a:r>
            <a:r>
              <a:rPr lang="en-US" sz="1600" dirty="0">
                <a:latin typeface="+mj-lt"/>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mj-lt"/>
                <a:cs typeface="Courier New" panose="02070309020205020404" pitchFamily="49" charset="0"/>
              </a:rPr>
              <a:t>." A Marine has "the opportunity to communicate not only with his or her immediate commanding officer, but also with </a:t>
            </a:r>
            <a:r>
              <a:rPr lang="en-US" sz="1600" dirty="0">
                <a:latin typeface="+mj-lt"/>
                <a:cs typeface="Courier New" panose="02070309020205020404" pitchFamily="49" charset="0"/>
              </a:rPr>
              <a:t>commanders up to and including a Commanding General (CG) within the chain of command at the same base or immediate geographical location</a:t>
            </a:r>
            <a:r>
              <a:rPr lang="en-US" sz="1600" b="0" dirty="0">
                <a:solidFill>
                  <a:schemeClr val="tx1"/>
                </a:solidFill>
                <a:latin typeface="+mj-lt"/>
                <a:cs typeface="Courier New" panose="02070309020205020404" pitchFamily="49" charset="0"/>
              </a:rPr>
              <a:t>."</a:t>
            </a:r>
          </a:p>
        </p:txBody>
      </p:sp>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Chain of Command</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132699" y="2093827"/>
            <a:ext cx="5572893" cy="4585871"/>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rgbClr val="000066"/>
                </a:solidFill>
              </a:rPr>
              <a:t>Only Officers with </a:t>
            </a:r>
            <a:r>
              <a:rPr lang="en-US" sz="2000" dirty="0" err="1">
                <a:solidFill>
                  <a:srgbClr val="000066"/>
                </a:solidFill>
              </a:rPr>
              <a:t>NJP</a:t>
            </a:r>
            <a:r>
              <a:rPr lang="en-US" sz="2000" dirty="0">
                <a:solidFill>
                  <a:srgbClr val="000066"/>
                </a:solidFill>
              </a:rPr>
              <a:t> Authority</a:t>
            </a:r>
          </a:p>
          <a:p>
            <a:pPr lvl="1"/>
            <a:r>
              <a:rPr lang="en-US" sz="1800" b="0" i="1" dirty="0">
                <a:solidFill>
                  <a:srgbClr val="000066"/>
                </a:solidFill>
              </a:rPr>
              <a:t>may be I&amp;I, OIC, or Acting</a:t>
            </a:r>
          </a:p>
          <a:p>
            <a:pPr lvl="1"/>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Individual Company Commander</a:t>
            </a:r>
          </a:p>
          <a:p>
            <a:pPr marL="914400" lvl="1" indent="-457200">
              <a:buFont typeface="Wingdings" panose="05000000000000000000" pitchFamily="2" charset="2"/>
              <a:buChar char="§"/>
            </a:pPr>
            <a:r>
              <a:rPr lang="en-US" sz="2000" b="0" dirty="0">
                <a:solidFill>
                  <a:srgbClr val="000066"/>
                </a:solidFill>
              </a:rPr>
              <a:t>RANK NAME</a:t>
            </a:r>
          </a:p>
          <a:p>
            <a:pPr marL="457200" indent="-457200">
              <a:buFont typeface="Wingdings" panose="05000000000000000000" pitchFamily="2" charset="2"/>
              <a:buChar char="§"/>
            </a:pPr>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Battalion/Squadron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Regimental/Group Level Commander</a:t>
            </a:r>
          </a:p>
          <a:p>
            <a:pPr marL="914400" lvl="1" indent="-457200">
              <a:buFont typeface="Wingdings" panose="05000000000000000000" pitchFamily="2" charset="2"/>
              <a:buChar char="§"/>
            </a:pPr>
            <a:r>
              <a:rPr lang="en-US" sz="2000" b="0" dirty="0">
                <a:solidFill>
                  <a:srgbClr val="000066"/>
                </a:solidFill>
              </a:rPr>
              <a:t>RANK NAME</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MSC Commanding General</a:t>
            </a:r>
          </a:p>
          <a:p>
            <a:pPr marL="914400" lvl="1" indent="-457200">
              <a:buFont typeface="Wingdings" panose="05000000000000000000" pitchFamily="2" charset="2"/>
              <a:buChar char="§"/>
            </a:pPr>
            <a:r>
              <a:rPr lang="en-US" sz="1800" b="0" dirty="0">
                <a:solidFill>
                  <a:srgbClr val="000066"/>
                </a:solidFill>
              </a:rPr>
              <a:t>RANK NAME</a:t>
            </a:r>
            <a:endParaRPr lang="en-US" sz="1800" b="0" i="1" dirty="0">
              <a:solidFill>
                <a:srgbClr val="000066"/>
              </a:solidFill>
            </a:endParaRPr>
          </a:p>
          <a:p>
            <a:pPr marL="457200" indent="-457200">
              <a:buFont typeface="Wingdings" panose="05000000000000000000" pitchFamily="2" charset="2"/>
              <a:buChar char="§"/>
            </a:pPr>
            <a:endParaRPr lang="en-US" sz="20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 y="1634618"/>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9" y="2845596"/>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70" y="4017272"/>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80398" y="5407201"/>
            <a:ext cx="1309268" cy="923381"/>
          </a:xfrm>
          <a:prstGeom prst="rect">
            <a:avLst/>
          </a:prstGeom>
        </p:spPr>
      </p:pic>
      <p:sp>
        <p:nvSpPr>
          <p:cNvPr id="11" name="TextBox 10"/>
          <p:cNvSpPr txBox="1"/>
          <p:nvPr/>
        </p:nvSpPr>
        <p:spPr>
          <a:xfrm>
            <a:off x="0" y="1414411"/>
            <a:ext cx="9115425" cy="523220"/>
          </a:xfrm>
          <a:prstGeom prst="rect">
            <a:avLst/>
          </a:prstGeom>
          <a:noFill/>
        </p:spPr>
        <p:txBody>
          <a:bodyPr wrap="square" rtlCol="0">
            <a:spAutoFit/>
          </a:bodyPr>
          <a:lstStyle/>
          <a:p>
            <a:pPr algn="ctr"/>
            <a:r>
              <a:rPr lang="en-US" sz="2800" dirty="0">
                <a:solidFill>
                  <a:srgbClr val="000066"/>
                </a:solidFill>
              </a:rPr>
              <a:t>WHO CAN I REQUEST MAST TO?</a:t>
            </a:r>
          </a:p>
        </p:txBody>
      </p:sp>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932" y="1787171"/>
            <a:ext cx="5861077" cy="360098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NAVMC 11296 (5-19)</a:t>
            </a:r>
          </a:p>
          <a:p>
            <a:pPr marL="800100" lvl="1" indent="-342900">
              <a:buFont typeface="Courier New" panose="02070309020205020404" pitchFamily="49" charset="0"/>
              <a:buChar char="o"/>
            </a:pPr>
            <a:r>
              <a:rPr lang="en-US" sz="2000" b="0" i="1" dirty="0">
                <a:solidFill>
                  <a:srgbClr val="000066"/>
                </a:solidFill>
              </a:rPr>
              <a:t>Filled out, signed, &amp; dated</a:t>
            </a:r>
          </a:p>
          <a:p>
            <a:pPr lvl="1"/>
            <a:endParaRPr lang="en-US" sz="2000" b="0" i="1" dirty="0">
              <a:solidFill>
                <a:srgbClr val="000066"/>
              </a:solidFill>
            </a:endParaRPr>
          </a:p>
          <a:p>
            <a:pPr marL="457200" indent="-457200">
              <a:buFont typeface="Wingdings" panose="05000000000000000000" pitchFamily="2" charset="2"/>
              <a:buChar char="§"/>
            </a:pPr>
            <a:r>
              <a:rPr lang="en-US" sz="2400" dirty="0">
                <a:solidFill>
                  <a:srgbClr val="000066"/>
                </a:solidFill>
              </a:rPr>
              <a:t>Role of the Applicant</a:t>
            </a:r>
          </a:p>
          <a:p>
            <a:pPr marL="800100" lvl="1" indent="-342900">
              <a:buFont typeface="Courier New" panose="02070309020205020404" pitchFamily="49" charset="0"/>
              <a:buChar char="o"/>
            </a:pPr>
            <a:r>
              <a:rPr lang="en-US" sz="2000" b="0" i="1" dirty="0">
                <a:solidFill>
                  <a:srgbClr val="000066"/>
                </a:solidFill>
              </a:rPr>
              <a:t>Be a truthful provider of facts</a:t>
            </a:r>
          </a:p>
          <a:p>
            <a:pPr marL="800100" lvl="1" indent="-342900">
              <a:buFont typeface="Courier New" panose="02070309020205020404" pitchFamily="49" charset="0"/>
              <a:buChar char="o"/>
            </a:pPr>
            <a:r>
              <a:rPr lang="en-US" sz="2000" b="0" i="1" dirty="0">
                <a:solidFill>
                  <a:srgbClr val="000066"/>
                </a:solidFill>
              </a:rPr>
              <a:t>Forward via the chain of command</a:t>
            </a:r>
          </a:p>
          <a:p>
            <a:pPr marL="800100" lvl="1" indent="-342900">
              <a:buFont typeface="Courier New" panose="02070309020205020404" pitchFamily="49" charset="0"/>
              <a:buChar char="o"/>
            </a:pPr>
            <a:r>
              <a:rPr lang="en-US" sz="2000" b="0" i="1" dirty="0">
                <a:solidFill>
                  <a:srgbClr val="000066"/>
                </a:solidFill>
              </a:rPr>
              <a:t>If applicant does not want to disclose the matters, place in a secured envelope and write, “TO BE OPENED BY (RANK NAME or CG) ONLY”</a:t>
            </a:r>
          </a:p>
          <a:p>
            <a:pPr lvl="1"/>
            <a:endParaRPr lang="en-US" sz="2000" b="0" i="1" dirty="0">
              <a:solidFill>
                <a:srgbClr val="000066"/>
              </a:solidFill>
            </a:endParaRPr>
          </a:p>
        </p:txBody>
      </p:sp>
      <p:grpSp>
        <p:nvGrpSpPr>
          <p:cNvPr id="11" name="Group 10"/>
          <p:cNvGrpSpPr/>
          <p:nvPr/>
        </p:nvGrpSpPr>
        <p:grpSpPr>
          <a:xfrm>
            <a:off x="5851839" y="1793080"/>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
        <p:nvSpPr>
          <p:cNvPr id="2" name="TextBox 1"/>
          <p:cNvSpPr txBox="1"/>
          <p:nvPr/>
        </p:nvSpPr>
        <p:spPr>
          <a:xfrm rot="21418485">
            <a:off x="333146" y="5075400"/>
            <a:ext cx="8618640" cy="1384995"/>
          </a:xfrm>
          <a:prstGeom prst="rect">
            <a:avLst/>
          </a:prstGeom>
          <a:noFill/>
        </p:spPr>
        <p:txBody>
          <a:bodyPr wrap="square" rtlCol="0">
            <a:spAutoFit/>
          </a:bodyPr>
          <a:lstStyle/>
          <a:p>
            <a:r>
              <a:rPr lang="en-US" sz="2800" dirty="0"/>
              <a:t>USE THIS SPACE TO EXPLAIN UNIT SPECIFIC INSTRUCTIONS; e.g. emailing form to higher, page 2 on the outside of secured envelopes, etc.</a:t>
            </a:r>
          </a:p>
        </p:txBody>
      </p:sp>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8575" y="1507751"/>
            <a:ext cx="9115425"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Leaders at all levels should assist the Marine or Sailor with completing the NAVMC.</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it</a:t>
            </a:r>
          </a:p>
          <a:p>
            <a:pPr marL="800100" lvl="1" indent="-342900">
              <a:buFont typeface="Courier New" panose="02070309020205020404" pitchFamily="49" charset="0"/>
              <a:buChar char="o"/>
            </a:pPr>
            <a:endParaRPr lang="en-US" sz="2000" b="0" i="1" dirty="0"/>
          </a:p>
          <a:p>
            <a:pPr marL="457200" indent="-457200">
              <a:buFont typeface="Wingdings" panose="05000000000000000000" pitchFamily="2" charset="2"/>
              <a:buChar char="§"/>
            </a:pPr>
            <a:r>
              <a:rPr lang="en-US" sz="2400" dirty="0">
                <a:solidFill>
                  <a:srgbClr val="000066"/>
                </a:solidFill>
              </a:rPr>
              <a:t>Role of the Chain of Command</a:t>
            </a:r>
          </a:p>
          <a:p>
            <a:pPr marL="800100" lvl="1" indent="-342900">
              <a:buFont typeface="Courier New" panose="02070309020205020404" pitchFamily="49" charset="0"/>
              <a:buChar char="o"/>
            </a:pPr>
            <a:r>
              <a:rPr lang="en-US" sz="2000" b="0" i="1" dirty="0">
                <a:solidFill>
                  <a:srgbClr val="000066"/>
                </a:solidFill>
              </a:rPr>
              <a:t>Expedite audience with the Commander</a:t>
            </a:r>
          </a:p>
          <a:p>
            <a:pPr marL="1257300" lvl="2" indent="-342900">
              <a:buFont typeface="Courier New" panose="02070309020205020404" pitchFamily="49" charset="0"/>
              <a:buChar char="o"/>
            </a:pPr>
            <a:r>
              <a:rPr lang="en-US" sz="2000" b="0" i="1" dirty="0">
                <a:solidFill>
                  <a:srgbClr val="000066"/>
                </a:solidFill>
              </a:rPr>
              <a:t>Typically the commander will hear the mast within (1) business day</a:t>
            </a:r>
          </a:p>
          <a:p>
            <a:pPr marL="800100" lvl="1" indent="-342900">
              <a:buFont typeface="Courier New" panose="02070309020205020404" pitchFamily="49" charset="0"/>
              <a:buChar char="o"/>
            </a:pPr>
            <a:r>
              <a:rPr lang="en-US" sz="2000" b="0" i="1" dirty="0">
                <a:solidFill>
                  <a:srgbClr val="000066"/>
                </a:solidFill>
              </a:rPr>
              <a:t>If disclosed, try to resolve at the lowest level of command</a:t>
            </a:r>
          </a:p>
          <a:p>
            <a:pPr marL="800100" lvl="1" indent="-342900">
              <a:buFont typeface="Courier New" panose="02070309020205020404" pitchFamily="49" charset="0"/>
              <a:buChar char="o"/>
            </a:pPr>
            <a:r>
              <a:rPr lang="en-US" sz="2000" b="0" i="1" dirty="0">
                <a:solidFill>
                  <a:srgbClr val="000066"/>
                </a:solidFill>
              </a:rPr>
              <a:t>Explain disposition, delays, and denials</a:t>
            </a:r>
          </a:p>
          <a:p>
            <a:pPr marL="1257300" lvl="2" indent="-342900">
              <a:buFont typeface="Courier New" panose="02070309020205020404" pitchFamily="49" charset="0"/>
              <a:buChar char="o"/>
            </a:pPr>
            <a:r>
              <a:rPr lang="en-US" sz="2000" b="0" i="1" dirty="0">
                <a:solidFill>
                  <a:srgbClr val="000066"/>
                </a:solidFill>
              </a:rPr>
              <a:t>A face-to-face explanation may not be required for some denials</a:t>
            </a:r>
          </a:p>
          <a:p>
            <a:pPr marL="800100" lvl="1" indent="-342900">
              <a:buFont typeface="Courier New" panose="02070309020205020404" pitchFamily="49" charset="0"/>
              <a:buChar char="o"/>
            </a:pPr>
            <a:r>
              <a:rPr lang="en-US" sz="2000" b="0" i="1" dirty="0">
                <a:solidFill>
                  <a:srgbClr val="000066"/>
                </a:solidFill>
              </a:rPr>
              <a:t>The Commander will notify the CG if it is denied</a:t>
            </a:r>
          </a:p>
          <a:p>
            <a:pPr marL="800100" lvl="1" indent="-342900">
              <a:buFont typeface="Courier New" panose="02070309020205020404" pitchFamily="49" charset="0"/>
              <a:buChar char="o"/>
            </a:pPr>
            <a:r>
              <a:rPr lang="en-US" sz="2000" b="0" i="1" dirty="0">
                <a:solidFill>
                  <a:srgbClr val="000066"/>
                </a:solidFill>
              </a:rPr>
              <a:t>Ensure </a:t>
            </a:r>
            <a:r>
              <a:rPr lang="en-US" sz="2000" i="1" dirty="0">
                <a:solidFill>
                  <a:srgbClr val="000066"/>
                </a:solidFill>
              </a:rPr>
              <a:t>no adverse or prejudicial action </a:t>
            </a:r>
            <a:r>
              <a:rPr lang="en-US" sz="2000" b="0" i="1" dirty="0">
                <a:solidFill>
                  <a:srgbClr val="000066"/>
                </a:solidFill>
              </a:rPr>
              <a:t>is taken against a Marine as a result of exercising the right to request mast.</a:t>
            </a:r>
          </a:p>
          <a:p>
            <a:pPr marL="1257300" lvl="2" indent="-342900">
              <a:buFont typeface="Courier New" panose="02070309020205020404" pitchFamily="49" charset="0"/>
              <a:buChar char="o"/>
            </a:pPr>
            <a:endParaRPr lang="en-US" sz="2000" b="0" i="1" dirty="0">
              <a:solidFill>
                <a:srgbClr val="000066"/>
              </a:solidFill>
            </a:endParaRPr>
          </a:p>
        </p:txBody>
      </p:sp>
    </p:spTree>
    <p:extLst>
      <p:ext uri="{BB962C8B-B14F-4D97-AF65-F5344CB8AC3E}">
        <p14:creationId xmlns:p14="http://schemas.microsoft.com/office/powerpoint/2010/main" val="59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Arial" charset="0"/>
              </a:rPr>
              <a:t>Personal,</a:t>
            </a:r>
            <a:r>
              <a:rPr kumimoji="0" lang="en-US" sz="1800" b="0" i="0" u="none" strike="noStrike" cap="none" normalizeH="0" dirty="0">
                <a:ln>
                  <a:noFill/>
                </a:ln>
                <a:solidFill>
                  <a:srgbClr val="FFC000"/>
                </a:solidFill>
                <a:effectLst/>
                <a:latin typeface="Arial" charset="0"/>
              </a:rPr>
              <a:t> c</a:t>
            </a:r>
            <a:r>
              <a:rPr kumimoji="0" lang="en-US" sz="1800" b="0" i="0" u="none" strike="noStrike" cap="none" normalizeH="0" baseline="0" dirty="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Commander is requested?</a:t>
            </a:r>
            <a:endParaRPr kumimoji="0" lang="en-US" sz="1800" b="0" i="0" u="none" strike="noStrike" cap="none" normalizeH="0" baseline="0" dirty="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What is the problem?</a:t>
            </a:r>
            <a:endParaRPr kumimoji="0" lang="en-US" sz="1800" b="0" i="0" u="none" strike="noStrike" cap="none" normalizeH="0" baseline="0" dirty="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is the desired “solution”?</a:t>
            </a:r>
            <a:endParaRPr kumimoji="0" lang="en-US" sz="1800" b="0" i="0" u="none" strike="noStrike" cap="none" normalizeH="0" baseline="0" dirty="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Legal affidavit must be signed and dated.  “Starts the Clock”  </a:t>
            </a:r>
            <a:endParaRPr kumimoji="0" lang="en-US" sz="1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1996ce7-020e-4684-919a-b5d87e9bfa30">
      <Terms xmlns="http://schemas.microsoft.com/office/infopath/2007/PartnerControls"/>
    </lcf76f155ced4ddcb4097134ff3c332f>
    <TaxCatchAll xmlns="490c9ccc-c823-4f5f-bd87-22d796f22aa1" xsi:nil="true"/>
    <SharedWithUsers xmlns="490c9ccc-c823-4f5f-bd87-22d796f22aa1">
      <UserInfo>
        <DisplayName/>
        <AccountId xsi:nil="true"/>
        <AccountType/>
      </UserInfo>
    </SharedWithUsers>
    <MediaLengthInSeconds xmlns="91996ce7-020e-4684-919a-b5d87e9bfa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741B2E28913D4F8EB1273C4FEFC740" ma:contentTypeVersion="14" ma:contentTypeDescription="Create a new document." ma:contentTypeScope="" ma:versionID="b3d9283a02b6e282d1c91e40305fd310">
  <xsd:schema xmlns:xsd="http://www.w3.org/2001/XMLSchema" xmlns:xs="http://www.w3.org/2001/XMLSchema" xmlns:p="http://schemas.microsoft.com/office/2006/metadata/properties" xmlns:ns2="91996ce7-020e-4684-919a-b5d87e9bfa30" xmlns:ns3="490c9ccc-c823-4f5f-bd87-22d796f22aa1" targetNamespace="http://schemas.microsoft.com/office/2006/metadata/properties" ma:root="true" ma:fieldsID="39c104f23f7c619bf0e796db0772a255" ns2:_="" ns3:_="">
    <xsd:import namespace="91996ce7-020e-4684-919a-b5d87e9bfa30"/>
    <xsd:import namespace="490c9ccc-c823-4f5f-bd87-22d796f22a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96ce7-020e-4684-919a-b5d87e9bf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c7be36e-9551-4638-a550-39ad874449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0c9ccc-c823-4f5f-bd87-22d796f22aa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5232231-560d-40bb-b95b-01bee8ad4ce3}" ma:internalName="TaxCatchAll" ma:showField="CatchAllData" ma:web="490c9ccc-c823-4f5f-bd87-22d796f22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0AB07-5826-43EE-B4D7-059FBE90AF11}">
  <ds:schemaRefs>
    <ds:schemaRef ds:uri="http://schemas.microsoft.com/sharepoint/v3/contenttype/forms"/>
  </ds:schemaRefs>
</ds:datastoreItem>
</file>

<file path=customXml/itemProps2.xml><?xml version="1.0" encoding="utf-8"?>
<ds:datastoreItem xmlns:ds="http://schemas.openxmlformats.org/officeDocument/2006/customXml" ds:itemID="{9A3166AF-5A74-4451-9946-E8DC6F492ED9}">
  <ds:schemaRefs>
    <ds:schemaRef ds:uri="http://purl.org/dc/terms/"/>
    <ds:schemaRef ds:uri="http://schemas.microsoft.com/office/2006/documentManagement/types"/>
    <ds:schemaRef ds:uri="http://schemas.microsoft.com/office/2006/metadata/properties"/>
    <ds:schemaRef ds:uri="490c9ccc-c823-4f5f-bd87-22d796f22aa1"/>
    <ds:schemaRef ds:uri="91996ce7-020e-4684-919a-b5d87e9bfa30"/>
    <ds:schemaRef ds:uri="http://schemas.microsoft.com/office/infopath/2007/PartnerControls"/>
    <ds:schemaRef ds:uri="http://www.w3.org/XML/1998/namespace"/>
    <ds:schemaRef ds:uri="http://schemas.openxmlformats.org/package/2006/metadata/core-properties"/>
    <ds:schemaRef ds:uri="http://purl.org/dc/dcmitype/"/>
    <ds:schemaRef ds:uri="http://purl.org/dc/elements/1.1/"/>
  </ds:schemaRefs>
</ds:datastoreItem>
</file>

<file path=customXml/itemProps3.xml><?xml version="1.0" encoding="utf-8"?>
<ds:datastoreItem xmlns:ds="http://schemas.openxmlformats.org/officeDocument/2006/customXml" ds:itemID="{55974648-887D-4FED-B7E2-7931E8EBFA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96ce7-020e-4684-919a-b5d87e9bfa30"/>
    <ds:schemaRef ds:uri="490c9ccc-c823-4f5f-bd87-22d796f22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59682</TotalTime>
  <Words>1318</Words>
  <Application>Microsoft Office PowerPoint</Application>
  <PresentationFormat>On-screen Show (4:3)</PresentationFormat>
  <Paragraphs>167</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Courier New</vt:lpstr>
      <vt:lpstr>Times New Roman</vt:lpstr>
      <vt:lpstr>Wingdings</vt:lpstr>
      <vt:lpstr>Special Interest Template</vt:lpstr>
      <vt:lpstr>SgtMaj Rivera, C.L. 4th Marine Regiment Updated April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Rivera SgtMaj Christophe L</cp:lastModifiedBy>
  <cp:revision>1649</cp:revision>
  <cp:lastPrinted>2023-05-10T03:04:52Z</cp:lastPrinted>
  <dcterms:created xsi:type="dcterms:W3CDTF">2000-07-21T18:28:33Z</dcterms:created>
  <dcterms:modified xsi:type="dcterms:W3CDTF">2024-04-21T22:58:27Z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0x01010011741B2E28913D4F8EB1273C4FEFC740</vt:lpwstr>
  </property>
  <property fmtid="{D5CDD505-2E9C-101B-9397-08002B2CF9AE}" pid="3" name="Order">
    <vt:r8>4756500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